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sldIdLst>
    <p:sldId id="256" r:id="rId2"/>
    <p:sldId id="277" r:id="rId3"/>
    <p:sldId id="278" r:id="rId4"/>
    <p:sldId id="266" r:id="rId5"/>
    <p:sldId id="268" r:id="rId6"/>
    <p:sldId id="269" r:id="rId7"/>
    <p:sldId id="271"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B31B1-6A51-4F0C-B165-297657F1E960}"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0D68BF-018B-4E6B-A000-B4281701E40E}" type="slidenum">
              <a:rPr lang="en-US" smtClean="0"/>
              <a:t>‹#›</a:t>
            </a:fld>
            <a:endParaRPr lang="en-US"/>
          </a:p>
        </p:txBody>
      </p:sp>
    </p:spTree>
    <p:extLst>
      <p:ext uri="{BB962C8B-B14F-4D97-AF65-F5344CB8AC3E}">
        <p14:creationId xmlns:p14="http://schemas.microsoft.com/office/powerpoint/2010/main" val="116663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04964F-4515-469E-8B28-552483E0D47F}"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72400-B8FF-48BE-BDD5-75D3BB22CB09}"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5858B-175B-40CC-9316-722160CEE3DA}"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40A21-341F-457A-B4E8-004493784D17}"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84C1F7-2BFA-4B3B-B321-9B3596DDC97F}" type="datetime1">
              <a:rPr lang="en-US" smtClean="0"/>
              <a:t>1/2/2021</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
        <p:nvSpPr>
          <p:cNvPr id="6" name="Slide Number Placeholder 5"/>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59CC80-AFDB-43B9-BEFD-4F6F559B7DBB}"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0DF52-1F31-4A4E-93B2-634329C1D016}" type="datetime1">
              <a:rPr lang="en-US" smtClean="0"/>
              <a:t>1/2/2021</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9" name="Slide Number Placeholder 8"/>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2CA5CD-9B13-4F82-BC04-D8BC48BE4183}" type="datetime1">
              <a:rPr lang="en-US" smtClean="0"/>
              <a:t>1/2/2021</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
        <p:nvSpPr>
          <p:cNvPr id="5" name="Slide Number Placeholder 4"/>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6936D-334E-4E1B-B2C7-AE813539E345}" type="datetime1">
              <a:rPr lang="en-US" smtClean="0"/>
              <a:t>1/2/2021</a:t>
            </a:fld>
            <a:endParaRPr lang="en-US"/>
          </a:p>
        </p:txBody>
      </p:sp>
      <p:sp>
        <p:nvSpPr>
          <p:cNvPr id="3" name="Footer Placeholder 2"/>
          <p:cNvSpPr>
            <a:spLocks noGrp="1"/>
          </p:cNvSpPr>
          <p:nvPr>
            <p:ph type="ftr" sz="quarter" idx="11"/>
          </p:nvPr>
        </p:nvSpPr>
        <p:spPr/>
        <p:txBody>
          <a:bodyPr/>
          <a:lstStyle/>
          <a:p>
            <a:r>
              <a:rPr lang="en-US" smtClean="0"/>
              <a:t>Prof.Azza Abdallah</a:t>
            </a:r>
            <a:endParaRPr lang="en-US"/>
          </a:p>
        </p:txBody>
      </p:sp>
      <p:sp>
        <p:nvSpPr>
          <p:cNvPr id="4" name="Slide Number Placeholder 3"/>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F9A410-8652-4765-99ED-5FDE5430756D}"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C225B-6357-4CE6-A0C4-5C8B9E095CF7}" type="datetime1">
              <a:rPr lang="en-US" smtClean="0"/>
              <a:t>1/2/2021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Slide Number Placeholder 6"/>
          <p:cNvSpPr>
            <a:spLocks noGrp="1"/>
          </p:cNvSpPr>
          <p:nvPr>
            <p:ph type="sldNum" sz="quarter" idx="12"/>
          </p:nvPr>
        </p:nvSpPr>
        <p:spPr/>
        <p:txBody>
          <a:bodyPr/>
          <a:lstStyle/>
          <a:p>
            <a:fld id="{58C309C6-3293-46E2-9DE3-60E22E18FA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22F52E-489E-44C5-8C89-D6C216015686}" type="datetime1">
              <a:rPr lang="en-US" smtClean="0"/>
              <a:t>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Prof.Azza Abdallah</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C309C6-3293-46E2-9DE3-60E22E18FA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08167" y="2132856"/>
            <a:ext cx="7657866" cy="76944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en-US" sz="4400" b="1" cap="none" spc="50" dirty="0" smtClean="0">
                <a:ln w="11430"/>
                <a:effectLst>
                  <a:outerShdw blurRad="76200" dist="50800" dir="5400000" algn="tl" rotWithShape="0">
                    <a:srgbClr val="000000">
                      <a:alpha val="65000"/>
                    </a:srgbClr>
                  </a:outerShdw>
                </a:effectLst>
              </a:rPr>
              <a:t> </a:t>
            </a:r>
            <a:r>
              <a:rPr lang="ar-EG" sz="4400" b="1" cap="none" spc="50" dirty="0" smtClean="0">
                <a:ln w="11430"/>
                <a:effectLst>
                  <a:outerShdw blurRad="76200" dist="50800" dir="5400000" algn="tl" rotWithShape="0">
                    <a:srgbClr val="000000">
                      <a:alpha val="65000"/>
                    </a:srgbClr>
                  </a:outerShdw>
                </a:effectLst>
              </a:rPr>
              <a:t>2. أهمية دراسة علم البحار والمحيطات</a:t>
            </a:r>
            <a:endParaRPr lang="en-US" sz="4400" b="1" cap="none" spc="50" dirty="0">
              <a:ln w="11430"/>
              <a:effectLst>
                <a:outerShdw blurRad="76200" dist="50800" dir="5400000" algn="tl" rotWithShape="0">
                  <a:srgbClr val="000000">
                    <a:alpha val="65000"/>
                  </a:srgbClr>
                </a:outerShdw>
              </a:effectLst>
            </a:endParaRPr>
          </a:p>
        </p:txBody>
      </p:sp>
      <p:sp>
        <p:nvSpPr>
          <p:cNvPr id="6" name="Rectangle 5"/>
          <p:cNvSpPr/>
          <p:nvPr/>
        </p:nvSpPr>
        <p:spPr>
          <a:xfrm>
            <a:off x="837603" y="4826892"/>
            <a:ext cx="7370928" cy="101566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ar-EG"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rtl="1"/>
            <a:r>
              <a:rPr lang="ar-EG"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وكيل كلية الآداب جامعة بنها لشئون التعليم والطلاب الأسبق</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673449" y="3501008"/>
            <a:ext cx="3727302" cy="135421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أ.د. عزة عبدالله</a:t>
            </a:r>
          </a:p>
          <a:p>
            <a:pPr algn="ctr"/>
            <a:r>
              <a:rPr lang="ar-EG"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أستاذ الجغرافيه الطبيعيه</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Slide Number Placeholder 7"/>
          <p:cNvSpPr>
            <a:spLocks noGrp="1"/>
          </p:cNvSpPr>
          <p:nvPr>
            <p:ph type="sldNum" sz="quarter" idx="12"/>
          </p:nvPr>
        </p:nvSpPr>
        <p:spPr/>
        <p:txBody>
          <a:bodyPr/>
          <a:lstStyle/>
          <a:p>
            <a:fld id="{58C309C6-3293-46E2-9DE3-60E22E18FA26}" type="slidenum">
              <a:rPr lang="en-US" smtClean="0"/>
              <a:pPr/>
              <a:t>1</a:t>
            </a:fld>
            <a:endParaRPr lang="en-US"/>
          </a:p>
        </p:txBody>
      </p:sp>
      <p:sp>
        <p:nvSpPr>
          <p:cNvPr id="10" name="Footer Placeholder 9"/>
          <p:cNvSpPr>
            <a:spLocks noGrp="1"/>
          </p:cNvSpPr>
          <p:nvPr>
            <p:ph type="ftr" sz="quarter" idx="11"/>
          </p:nvPr>
        </p:nvSpPr>
        <p:spPr/>
        <p:txBody>
          <a:bodyPr/>
          <a:lstStyle/>
          <a:p>
            <a:r>
              <a:rPr lang="en-US" smtClean="0"/>
              <a:t>Prof.Azza Abdallah</a:t>
            </a:r>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493712"/>
            <a:ext cx="1277913" cy="6349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شعار الجامعة ألوان"/>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2912" y="493712"/>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548680"/>
            <a:ext cx="8308685" cy="584775"/>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دور البعــــثات العلمـــــــية فى تطور علم البحار والمحيطات</a:t>
            </a:r>
            <a:endParaRPr lang="en-US"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a:off x="179512" y="1484784"/>
            <a:ext cx="8784976" cy="4893647"/>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lIns="91440" tIns="45720" rIns="91440" bIns="45720">
            <a:spAutoFit/>
          </a:bodyPr>
          <a:lstStyle/>
          <a:p>
            <a:pPr marL="0" marR="0" lvl="0" indent="457200" algn="just" defTabSz="914400" rtl="1" eaLnBrk="1" fontAlgn="base" latinLnBrk="0" hangingPunct="1">
              <a:lnSpc>
                <a:spcPct val="100000"/>
              </a:lnSpc>
              <a:spcBef>
                <a:spcPct val="0"/>
              </a:spcBef>
              <a:spcAft>
                <a:spcPct val="0"/>
              </a:spcAft>
              <a:buSzTx/>
              <a:buFont typeface="Wingdings" pitchFamily="2" charset="2"/>
              <a:buChar char="Ø"/>
              <a:tabLst/>
            </a:pP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بعثة تشالنجز البريطانية</a:t>
            </a:r>
            <a:r>
              <a:rPr kumimoji="0" lang="ar-EG" sz="2400" b="1" u="none"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عام 1872. </a:t>
            </a:r>
          </a:p>
          <a:p>
            <a:pPr marL="0" marR="0" lvl="0" indent="457200" algn="just" defTabSz="914400" rtl="1" eaLnBrk="1" fontAlgn="base" latinLnBrk="0" hangingPunct="1">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ثبت أن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أقصي عمق</a:t>
            </a:r>
            <a:r>
              <a:rPr kumimoji="0" lang="ar-EG" sz="2400" b="1" u="none"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سجل بمعرفة تلك البعثة لقاع المحيط الهادي هو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4475 قامة</a:t>
            </a:r>
            <a:r>
              <a:rPr kumimoji="0" lang="ar-EG" sz="2400" b="1" u="sng" strike="noStrike" cap="none" spc="0" normalizeH="0" baseline="3000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a:t>
            </a:r>
          </a:p>
          <a:p>
            <a:pPr marL="0" marR="0" lvl="0" indent="457200" algn="just" defTabSz="914400" rtl="1" eaLnBrk="1" fontAlgn="base" latinLnBrk="0" hangingPunct="1">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أتمت البعثة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رسم الكثير من خطوط الأعماق المتساوية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بالمحيطات </a:t>
            </a:r>
          </a:p>
          <a:p>
            <a:pPr marL="0" marR="0" lvl="0" indent="457200" algn="just" defTabSz="914400" rtl="1" eaLnBrk="1" fontAlgn="base" latinLnBrk="0" hangingPunct="1">
              <a:lnSpc>
                <a:spcPct val="100000"/>
              </a:lnSpc>
              <a:spcBef>
                <a:spcPct val="0"/>
              </a:spcBef>
              <a:spcAft>
                <a:spcPct val="0"/>
              </a:spcAft>
              <a:buSzTx/>
              <a:buFont typeface="Wingdings" pitchFamily="2" charset="2"/>
              <a:buChar char="Ø"/>
              <a:tabLst/>
            </a:pP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 درجة الحرارة تكون ثابتة </a:t>
            </a:r>
            <a:r>
              <a:rPr kumimoji="0" lang="ar-EG" sz="2400" b="1" u="none"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تقريباً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عند عمق 2000 متر وهي نحو 2 ْم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وذلك بإجراء مجموعة من القياسات لدرجة الحرارة في الأعماق المختلفة </a:t>
            </a:r>
            <a:r>
              <a:rPr kumimoji="0" lang="ar-EG"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وأن هذه الحرارة لا تتأثر بالموقع الجغرافي بين المناطق المختلفة. </a:t>
            </a:r>
            <a:endParaRPr kumimoji="0" lang="en-US" sz="2400" b="1" u="sng" strike="noStrike" cap="none" spc="0" normalizeH="0" baseline="0" dirty="0" smtClean="0">
              <a:ln w="1905"/>
              <a:solidFill>
                <a:srgbClr val="009900"/>
              </a:soli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كشف النقاب عن الكثير من </a:t>
            </a:r>
            <a:r>
              <a:rPr kumimoji="0" lang="ar-EG" sz="2400" b="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الحيوانات البحرية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التي تعيش في البحار والمحيطات.</a:t>
            </a:r>
          </a:p>
          <a:p>
            <a:pPr marL="0" marR="0" lvl="0" indent="457200" algn="just" defTabSz="914400" rtl="1" eaLnBrk="0" fontAlgn="base" latinLnBrk="0" hangingPunct="0">
              <a:lnSpc>
                <a:spcPct val="100000"/>
              </a:lnSpc>
              <a:spcBef>
                <a:spcPct val="0"/>
              </a:spcBef>
              <a:spcAft>
                <a:spcPct val="0"/>
              </a:spcAft>
              <a:buSzTx/>
              <a:tabLst/>
            </a:pPr>
            <a:endParaRPr kumimoji="0" lang="en-US"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تبع ذلك مجموعة من البعثات العلمية أهمها </a:t>
            </a:r>
            <a:r>
              <a:rPr kumimoji="0" lang="ar-EG" sz="2400" b="1" u="none" strike="noStrike" cap="none" spc="0" normalizeH="0" baseline="0" dirty="0" smtClean="0">
                <a:ln w="1905"/>
                <a:solidFill>
                  <a:srgbClr val="FFFF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رحلات السفن النرويجية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التي أتمت </a:t>
            </a:r>
            <a:r>
              <a:rPr kumimoji="0" lang="ar-EG" sz="2400" b="1" u="sng" strike="noStrike" cap="none" spc="0" normalizeH="0" baseline="0" dirty="0" smtClean="0">
                <a:ln w="1905"/>
                <a:solidFill>
                  <a:srgbClr val="FFFF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مسح المناطق القطبية في الشمال والجنوب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ثم عدد من </a:t>
            </a:r>
            <a:r>
              <a:rPr kumimoji="0" lang="ar-EG" sz="2400" b="1" u="sng" strike="noStrike" cap="none" spc="0" normalizeH="0" baseline="0" dirty="0" smtClean="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البعثات الألمانية والدانمركية التي كانت وجهتها البحر المتوسط والبحر الأحمر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حيث أتمت عدة دراسات أوقيانوغرافية. </a:t>
            </a:r>
            <a:endParaRPr kumimoji="0" lang="en-US"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SzTx/>
              <a:buFont typeface="Wingdings" pitchFamily="2" charset="2"/>
              <a:buChar char="Ø"/>
              <a:tabLst/>
            </a:pP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أما عن </a:t>
            </a:r>
            <a:r>
              <a:rPr kumimoji="0" lang="ar-EG" sz="2400" b="1" u="sng"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الجانب الغربي </a:t>
            </a:r>
            <a:r>
              <a:rPr kumimoji="0" lang="ar-EG" sz="2400" b="1"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Arial" pitchFamily="34" charset="0"/>
              </a:rPr>
              <a:t>من الكرة الأرضية فقد قامت </a:t>
            </a:r>
            <a:r>
              <a:rPr kumimoji="0" lang="ar-EG" sz="2400" b="1" u="sng" strike="noStrike" cap="none" spc="0" normalizeH="0" baseline="0" dirty="0" smtClean="0">
                <a:ln w="1905"/>
                <a:solidFill>
                  <a:schemeClr val="bg1"/>
                </a:solidFill>
                <a:effectLst>
                  <a:innerShdw blurRad="69850" dist="43180" dir="5400000">
                    <a:srgbClr val="000000">
                      <a:alpha val="65000"/>
                    </a:srgbClr>
                  </a:innerShdw>
                </a:effectLst>
                <a:latin typeface="Arial" pitchFamily="34" charset="0"/>
                <a:ea typeface="Times New Roman" pitchFamily="18" charset="0"/>
                <a:cs typeface="Arial" pitchFamily="34" charset="0"/>
              </a:rPr>
              <a:t>بعثات أمريكية أهمها أتلانتس بالكشف عن رواسب الكاريبي والمحيط الأطلنطي.</a:t>
            </a:r>
            <a:endParaRPr lang="en-US"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Slide Number Placeholder 3"/>
          <p:cNvSpPr>
            <a:spLocks noGrp="1"/>
          </p:cNvSpPr>
          <p:nvPr>
            <p:ph type="sldNum" sz="quarter" idx="12"/>
          </p:nvPr>
        </p:nvSpPr>
        <p:spPr/>
        <p:txBody>
          <a:bodyPr/>
          <a:lstStyle/>
          <a:p>
            <a:fld id="{58C309C6-3293-46E2-9DE3-60E22E18FA26}"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extLst>
      <p:ext uri="{BB962C8B-B14F-4D97-AF65-F5344CB8AC3E}">
        <p14:creationId xmlns:p14="http://schemas.microsoft.com/office/powerpoint/2010/main" val="3301588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Prof.Azza Abdallah</a:t>
            </a:r>
            <a:endParaRPr lang="en-US"/>
          </a:p>
        </p:txBody>
      </p:sp>
      <p:sp>
        <p:nvSpPr>
          <p:cNvPr id="3" name="Slide Number Placeholder 2"/>
          <p:cNvSpPr>
            <a:spLocks noGrp="1"/>
          </p:cNvSpPr>
          <p:nvPr>
            <p:ph type="sldNum" sz="quarter" idx="12"/>
          </p:nvPr>
        </p:nvSpPr>
        <p:spPr/>
        <p:txBody>
          <a:bodyPr/>
          <a:lstStyle/>
          <a:p>
            <a:fld id="{58C309C6-3293-46E2-9DE3-60E22E18FA26}" type="slidenum">
              <a:rPr lang="en-US" smtClean="0"/>
              <a:pPr/>
              <a:t>3</a:t>
            </a:fld>
            <a:endParaRPr lang="en-US"/>
          </a:p>
        </p:txBody>
      </p:sp>
      <p:sp>
        <p:nvSpPr>
          <p:cNvPr id="4" name="Rectangle 3"/>
          <p:cNvSpPr/>
          <p:nvPr/>
        </p:nvSpPr>
        <p:spPr>
          <a:xfrm>
            <a:off x="1465091" y="188640"/>
            <a:ext cx="6357831"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r>
              <a:rPr lang="ar-EG" sz="2800" b="1" dirty="0" smtClean="0">
                <a:ln w="1905"/>
                <a:solidFill>
                  <a:srgbClr val="00B0F0"/>
                </a:solidFill>
                <a:effectLst>
                  <a:innerShdw blurRad="69850" dist="43180" dir="5400000">
                    <a:srgbClr val="000000">
                      <a:alpha val="65000"/>
                    </a:srgbClr>
                  </a:innerShdw>
                </a:effectLst>
                <a:latin typeface="Arial" pitchFamily="34" charset="0"/>
                <a:ea typeface="Times New Roman" pitchFamily="18" charset="0"/>
                <a:cs typeface="Arial" pitchFamily="34" charset="0"/>
              </a:rPr>
              <a:t>أهم </a:t>
            </a:r>
            <a:r>
              <a:rPr lang="ar-EG" sz="2800" b="1" dirty="0">
                <a:ln w="1905"/>
                <a:solidFill>
                  <a:srgbClr val="00B0F0"/>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الدراسات الأقيانوغرافية التي توصل إليها العلماء </a:t>
            </a:r>
            <a:endParaRPr lang="en-US" sz="2800" b="1" dirty="0">
              <a:ln w="1905"/>
              <a:solidFill>
                <a:srgbClr val="00B0F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p:txBody>
      </p:sp>
      <p:sp>
        <p:nvSpPr>
          <p:cNvPr id="5" name="Rectangle 4"/>
          <p:cNvSpPr/>
          <p:nvPr/>
        </p:nvSpPr>
        <p:spPr>
          <a:xfrm>
            <a:off x="251520" y="908720"/>
            <a:ext cx="8784975" cy="563231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indent="457200" algn="just" rtl="1" eaLnBrk="0" fontAlgn="base" hangingPunct="0">
              <a:lnSpc>
                <a:spcPct val="150000"/>
              </a:lnSpc>
              <a:spcBef>
                <a:spcPct val="0"/>
              </a:spcBef>
              <a:spcAft>
                <a:spcPct val="0"/>
              </a:spcAft>
              <a:buFont typeface="Wingdings" pitchFamily="2" charset="2"/>
              <a:buChar char="Ø"/>
            </a:pPr>
            <a:r>
              <a:rPr lang="ar-EG" sz="2400" b="1"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أثبتت أن القارة الجنوبية ليست قارة بالمعني المفهوم بل </a:t>
            </a:r>
            <a:r>
              <a:rPr lang="ar-EG" sz="2400" b="1" dirty="0" smtClean="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هى سلسلة </a:t>
            </a:r>
            <a:r>
              <a:rPr lang="ar-EG" sz="2400" b="1"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من الجزر والجبال التي أختفت تحت سطح البحر ولا تزال تحت الجليد حتي الآن. </a:t>
            </a:r>
            <a:endParaRPr lang="en-US" sz="2400" b="1"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indent="457200" algn="just" rtl="1" eaLnBrk="0" fontAlgn="base" hangingPunct="0">
              <a:lnSpc>
                <a:spcPct val="150000"/>
              </a:lnSpc>
              <a:spcBef>
                <a:spcPct val="0"/>
              </a:spcBef>
              <a:spcAft>
                <a:spcPct val="0"/>
              </a:spcAft>
              <a:buFont typeface="Wingdings" pitchFamily="2" charset="2"/>
              <a:buChar char="Ø"/>
            </a:pPr>
            <a:r>
              <a:rPr lang="ar-EG" sz="2400" b="1" dirty="0">
                <a:ln w="1905"/>
                <a:solidFill>
                  <a:srgbClr val="00B0F0"/>
                </a:solidFill>
                <a:effectLst>
                  <a:innerShdw blurRad="69850" dist="43180" dir="5400000">
                    <a:srgbClr val="000000">
                      <a:alpha val="65000"/>
                    </a:srgbClr>
                  </a:innerShdw>
                </a:effectLst>
                <a:latin typeface="Arial" pitchFamily="34" charset="0"/>
                <a:ea typeface="Times New Roman" pitchFamily="18" charset="0"/>
                <a:cs typeface="Arial" pitchFamily="34" charset="0"/>
              </a:rPr>
              <a:t>سجلت أدني درجة حرارة علي سطح الأرض وهي</a:t>
            </a:r>
            <a:br>
              <a:rPr lang="ar-EG" sz="2400" b="1" dirty="0">
                <a:ln w="1905"/>
                <a:solidFill>
                  <a:srgbClr val="00B0F0"/>
                </a:solidFill>
                <a:effectLst>
                  <a:innerShdw blurRad="69850" dist="43180" dir="5400000">
                    <a:srgbClr val="000000">
                      <a:alpha val="65000"/>
                    </a:srgbClr>
                  </a:innerShdw>
                </a:effectLst>
                <a:latin typeface="Arial" pitchFamily="34" charset="0"/>
                <a:ea typeface="Times New Roman" pitchFamily="18" charset="0"/>
                <a:cs typeface="Arial" pitchFamily="34" charset="0"/>
              </a:rPr>
            </a:br>
            <a:r>
              <a:rPr lang="ar-EG" sz="2400" b="1" dirty="0">
                <a:ln w="1905"/>
                <a:solidFill>
                  <a:srgbClr val="00B0F0"/>
                </a:solidFill>
                <a:effectLst>
                  <a:innerShdw blurRad="69850" dist="43180" dir="5400000">
                    <a:srgbClr val="000000">
                      <a:alpha val="65000"/>
                    </a:srgbClr>
                  </a:innerShdw>
                </a:effectLst>
                <a:latin typeface="Arial" pitchFamily="34" charset="0"/>
                <a:ea typeface="Times New Roman" pitchFamily="18" charset="0"/>
                <a:cs typeface="Arial" pitchFamily="34" charset="0"/>
              </a:rPr>
              <a:t> 124 ْف تحت الصفر بمنطقة تبعد عن القطب الجنوبي بنحو 4000 ميل وليست عند القطب نفسه. </a:t>
            </a:r>
            <a:endParaRPr lang="en-US" sz="2400" b="1" dirty="0">
              <a:ln w="1905"/>
              <a:solidFill>
                <a:srgbClr val="00B0F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indent="457200" algn="just" rtl="1" eaLnBrk="0" fontAlgn="base" hangingPunct="0">
              <a:lnSpc>
                <a:spcPct val="150000"/>
              </a:lnSpc>
              <a:spcBef>
                <a:spcPct val="0"/>
              </a:spcBef>
              <a:spcAft>
                <a:spcPct val="0"/>
              </a:spcAft>
              <a:buFont typeface="Wingdings" pitchFamily="2" charset="2"/>
              <a:buChar char="Ø"/>
            </a:pPr>
            <a:r>
              <a:rPr lang="ar-EG" sz="2400" b="1"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rPr>
              <a:t>عرفت بعض التيارات البحرية ومنها ثلاث تيارات سفلية هامة تسير في اتجاه مضاد للتيارات السطحية أحدها تحت تيار الخليج الدافئ في المحيط الأطلنطي وآخر في شمال المحيط الهادي والأخير في جنوب المحيط الهادي. </a:t>
            </a:r>
            <a:endParaRPr lang="en-US" sz="2400" b="1" dirty="0">
              <a:ln w="1905"/>
              <a:solidFill>
                <a:srgbClr val="FF0000"/>
              </a:solidFill>
              <a:effectLst>
                <a:innerShdw blurRad="69850" dist="43180" dir="5400000">
                  <a:srgbClr val="000000">
                    <a:alpha val="65000"/>
                  </a:srgbClr>
                </a:innerShdw>
              </a:effectLst>
              <a:latin typeface="Arial" pitchFamily="34" charset="0"/>
              <a:ea typeface="Times New Roman" pitchFamily="18" charset="0"/>
              <a:cs typeface="Arial" pitchFamily="34" charset="0"/>
            </a:endParaRPr>
          </a:p>
          <a:p>
            <a:pPr indent="457200" algn="just" rtl="1" eaLnBrk="0" fontAlgn="base" hangingPunct="0">
              <a:lnSpc>
                <a:spcPct val="150000"/>
              </a:lnSpc>
              <a:spcBef>
                <a:spcPct val="0"/>
              </a:spcBef>
              <a:spcAft>
                <a:spcPct val="0"/>
              </a:spcAft>
              <a:buFont typeface="Wingdings" pitchFamily="2" charset="2"/>
              <a:buChar char="Ø"/>
            </a:pPr>
            <a:r>
              <a:rPr lang="ar-EG" sz="2400" b="1" dirty="0">
                <a:ln w="1905"/>
                <a:solidFill>
                  <a:srgbClr val="002060"/>
                </a:solidFill>
                <a:effectLst>
                  <a:innerShdw blurRad="69850" dist="43180" dir="5400000">
                    <a:srgbClr val="000000">
                      <a:alpha val="65000"/>
                    </a:srgbClr>
                  </a:innerShdw>
                </a:effectLst>
                <a:latin typeface="Arial" pitchFamily="34" charset="0"/>
                <a:ea typeface="Times New Roman" pitchFamily="18" charset="0"/>
                <a:cs typeface="Arial" pitchFamily="34" charset="0"/>
              </a:rPr>
              <a:t>اكتشفت بقاع البحر ثروات معدنية كمناجم للمنجنيز والنيكل والكوبالت كما اكتشفت سلاسل جبال علي القاع في عرض المحيط الهادي والمحيط المتجمد الشمالي</a:t>
            </a:r>
            <a:r>
              <a:rPr lang="ar-EG" dirty="0">
                <a:solidFill>
                  <a:srgbClr val="002060"/>
                </a:solidFill>
              </a:rPr>
              <a:t>. </a:t>
            </a:r>
            <a:endParaRPr lang="en-US" dirty="0">
              <a:solidFill>
                <a:srgbClr val="002060"/>
              </a:solidFill>
            </a:endParaRPr>
          </a:p>
        </p:txBody>
      </p:sp>
    </p:spTree>
    <p:extLst>
      <p:ext uri="{BB962C8B-B14F-4D97-AF65-F5344CB8AC3E}">
        <p14:creationId xmlns:p14="http://schemas.microsoft.com/office/powerpoint/2010/main" val="333783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39398" y="1484784"/>
            <a:ext cx="4453081" cy="4893647"/>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FF0000"/>
                </a:solidFill>
                <a:effectLst/>
                <a:latin typeface="Arial" pitchFamily="34" charset="0"/>
                <a:ea typeface="Times New Roman" pitchFamily="18" charset="0"/>
                <a:cs typeface="Arial" pitchFamily="34" charset="0"/>
              </a:rPr>
              <a:t>يستخدم لقياس المد والجزر مقياس المد </a:t>
            </a:r>
            <a:r>
              <a:rPr kumimoji="0" lang="en-US" sz="2400" b="1" i="0" u="none" strike="noStrike" cap="none" spc="0" normalizeH="0" baseline="0" dirty="0" smtClean="0">
                <a:ln w="10541" cmpd="sng">
                  <a:solidFill>
                    <a:schemeClr val="accent1">
                      <a:shade val="88000"/>
                      <a:satMod val="110000"/>
                    </a:schemeClr>
                  </a:solidFill>
                  <a:prstDash val="solid"/>
                </a:ln>
                <a:solidFill>
                  <a:srgbClr val="FF0000"/>
                </a:solidFill>
                <a:effectLst/>
                <a:latin typeface="Arial" pitchFamily="34" charset="0"/>
                <a:ea typeface="Times New Roman" pitchFamily="18" charset="0"/>
                <a:cs typeface="Arial" pitchFamily="34" charset="0"/>
              </a:rPr>
              <a:t>Tide gauge</a:t>
            </a:r>
            <a:r>
              <a:rPr kumimoji="0" lang="ar-EG" sz="2400" b="1" i="0" u="none" strike="noStrike" cap="none" spc="0" normalizeH="0" baseline="0" dirty="0" smtClean="0">
                <a:ln w="10541" cmpd="sng">
                  <a:solidFill>
                    <a:schemeClr val="accent1">
                      <a:shade val="88000"/>
                      <a:satMod val="110000"/>
                    </a:schemeClr>
                  </a:solidFill>
                  <a:prstDash val="solid"/>
                </a:ln>
                <a:solidFill>
                  <a:srgbClr val="FF0000"/>
                </a:solidFill>
                <a:effectLst/>
                <a:latin typeface="Arial" pitchFamily="34" charset="0"/>
                <a:ea typeface="Times New Roman" pitchFamily="18" charset="0"/>
                <a:cs typeface="Arial" pitchFamily="34" charset="0"/>
              </a:rPr>
              <a:t> ، وعداد روبرت وعداد كالفن.</a:t>
            </a:r>
            <a:endParaRPr kumimoji="0" lang="en-US" sz="2400" b="1" i="0" u="none" strike="noStrike" cap="none" spc="0" normalizeH="0" baseline="0" dirty="0" smtClean="0">
              <a:ln w="10541" cmpd="sng">
                <a:solidFill>
                  <a:schemeClr val="accent1">
                    <a:shade val="88000"/>
                    <a:satMod val="110000"/>
                  </a:schemeClr>
                </a:solidFill>
                <a:prstDash val="solid"/>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002060"/>
                </a:solidFill>
                <a:effectLst/>
                <a:latin typeface="Arial" pitchFamily="34" charset="0"/>
                <a:ea typeface="Times New Roman" pitchFamily="18" charset="0"/>
                <a:cs typeface="Arial" pitchFamily="34" charset="0"/>
              </a:rPr>
              <a:t>يستخدم لقياس الأمواج مسجل الأمواج ، كما يستخدم الرادار فى قياس أبعاد الأمواج، وتردد الأمواج.</a:t>
            </a:r>
            <a:endParaRPr kumimoji="0" lang="en-US" sz="2400" b="1" i="0" u="none" strike="noStrike" cap="none" spc="0" normalizeH="0" baseline="0" dirty="0" smtClean="0">
              <a:ln w="10541" cmpd="sng">
                <a:solidFill>
                  <a:schemeClr val="accent1">
                    <a:shade val="88000"/>
                    <a:satMod val="110000"/>
                  </a:schemeClr>
                </a:solidFill>
                <a:prstDash val="solid"/>
              </a:ln>
              <a:solidFill>
                <a:srgbClr val="00206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7030A0"/>
                </a:solidFill>
                <a:effectLst/>
                <a:latin typeface="Arial" pitchFamily="34" charset="0"/>
                <a:ea typeface="Times New Roman" pitchFamily="18" charset="0"/>
                <a:cs typeface="Arial" pitchFamily="34" charset="0"/>
              </a:rPr>
              <a:t>يستخدم لقياس كمية وخصائص حركة الرواسب عند القاع قوائم معدنية عند اعماق تتراوح بين 30 إلى 70 قدم، كما تستخدم المواد المشعة فى هذا المجال.</a:t>
            </a:r>
            <a:endParaRPr kumimoji="0" lang="en-US" sz="2400" b="1" i="0" u="none" strike="noStrike" cap="none" spc="0" normalizeH="0" baseline="0" dirty="0" smtClean="0">
              <a:ln w="10541" cmpd="sng">
                <a:solidFill>
                  <a:schemeClr val="accent1">
                    <a:shade val="88000"/>
                    <a:satMod val="110000"/>
                  </a:schemeClr>
                </a:solidFill>
                <a:prstDash val="solid"/>
              </a:ln>
              <a:solidFill>
                <a:srgbClr val="7030A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800000"/>
                </a:solidFill>
                <a:effectLst/>
                <a:latin typeface="Arial" pitchFamily="34" charset="0"/>
                <a:ea typeface="Times New Roman" pitchFamily="18" charset="0"/>
                <a:cs typeface="Arial" pitchFamily="34" charset="0"/>
              </a:rPr>
              <a:t>يستخدم أجهزة جمع عينات الرواسب البحرية مثل كباشة باترسون وبريمة فلجر.</a:t>
            </a:r>
            <a:endParaRPr kumimoji="0" lang="en-US" sz="2400" b="1" i="0" u="none" strike="noStrike" cap="none" spc="0" normalizeH="0" baseline="0" dirty="0" smtClean="0">
              <a:ln w="10541" cmpd="sng">
                <a:solidFill>
                  <a:schemeClr val="accent1">
                    <a:shade val="88000"/>
                    <a:satMod val="110000"/>
                  </a:schemeClr>
                </a:solidFill>
                <a:prstDash val="solid"/>
              </a:ln>
              <a:solidFill>
                <a:srgbClr val="800000"/>
              </a:solidFill>
              <a:effectLst/>
              <a:latin typeface="Arial" pitchFamily="34" charset="0"/>
              <a:cs typeface="Arial" pitchFamily="34" charset="0"/>
            </a:endParaRPr>
          </a:p>
        </p:txBody>
      </p:sp>
      <p:sp>
        <p:nvSpPr>
          <p:cNvPr id="4" name="Rectangle 3"/>
          <p:cNvSpPr/>
          <p:nvPr/>
        </p:nvSpPr>
        <p:spPr>
          <a:xfrm>
            <a:off x="2263162" y="404664"/>
            <a:ext cx="4352474" cy="923330"/>
          </a:xfrm>
          <a:prstGeom prst="rect">
            <a:avLst/>
          </a:prstGeom>
        </p:spPr>
        <p:style>
          <a:lnRef idx="1">
            <a:schemeClr val="accent6"/>
          </a:lnRef>
          <a:fillRef idx="2">
            <a:schemeClr val="accent6"/>
          </a:fillRef>
          <a:effectRef idx="1">
            <a:schemeClr val="accent6"/>
          </a:effectRef>
          <a:fontRef idx="minor">
            <a:schemeClr val="dk1"/>
          </a:fontRef>
        </p:style>
        <p:txBody>
          <a:bodyPr wrap="none" lIns="91440" tIns="45720" rIns="91440" bIns="45720">
            <a:spAutoFit/>
          </a:bodyPr>
          <a:lstStyle/>
          <a:p>
            <a:pPr algn="ctr"/>
            <a:r>
              <a:rPr lang="ar-EG" sz="5400" b="1" cap="none" spc="0" dirty="0" smtClean="0">
                <a:ln w="1905"/>
                <a:solidFill>
                  <a:schemeClr val="tx1"/>
                </a:solidFill>
                <a:effectLst>
                  <a:innerShdw blurRad="69850" dist="43180" dir="5400000">
                    <a:srgbClr val="000000">
                      <a:alpha val="65000"/>
                    </a:srgbClr>
                  </a:innerShdw>
                </a:effectLst>
              </a:rPr>
              <a:t>أجهـــزة القيـــــاس</a:t>
            </a:r>
            <a:endParaRPr lang="en-US" sz="5400" b="1" cap="none" spc="0" dirty="0">
              <a:ln w="1905"/>
              <a:solidFill>
                <a:schemeClr val="tx1"/>
              </a:solidFill>
              <a:effectLst>
                <a:innerShdw blurRad="69850" dist="43180" dir="5400000">
                  <a:srgbClr val="000000">
                    <a:alpha val="65000"/>
                  </a:srgbClr>
                </a:innerShdw>
              </a:effectLst>
            </a:endParaRPr>
          </a:p>
        </p:txBody>
      </p:sp>
      <p:sp>
        <p:nvSpPr>
          <p:cNvPr id="5" name="Slide Number Placeholder 4"/>
          <p:cNvSpPr>
            <a:spLocks noGrp="1"/>
          </p:cNvSpPr>
          <p:nvPr>
            <p:ph type="sldNum" sz="quarter" idx="12"/>
          </p:nvPr>
        </p:nvSpPr>
        <p:spPr/>
        <p:txBody>
          <a:bodyPr/>
          <a:lstStyle/>
          <a:p>
            <a:fld id="{58C309C6-3293-46E2-9DE3-60E22E18FA26}"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8" name="Rectangle 7"/>
          <p:cNvSpPr/>
          <p:nvPr/>
        </p:nvSpPr>
        <p:spPr>
          <a:xfrm>
            <a:off x="107504" y="1492603"/>
            <a:ext cx="3960440" cy="4524315"/>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marL="0" marR="0" lvl="0" indent="457200" algn="just"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spc="0" normalizeH="0" baseline="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800000"/>
                </a:solidFill>
                <a:effectLst/>
                <a:latin typeface="Arial" pitchFamily="34" charset="0"/>
                <a:ea typeface="Times New Roman" pitchFamily="18" charset="0"/>
                <a:cs typeface="Arial" pitchFamily="34" charset="0"/>
              </a:rPr>
              <a:t>يستخدم أجهزة جمع عينات الرواسب البحرية مثل كباشة باترسون وبريمة فلجر.</a:t>
            </a:r>
            <a:endParaRPr kumimoji="0" lang="en-US" sz="2400" b="1" i="0" u="none" strike="noStrike" cap="none" spc="0" normalizeH="0" baseline="0" dirty="0" smtClean="0">
              <a:ln w="10541" cmpd="sng">
                <a:solidFill>
                  <a:schemeClr val="accent1">
                    <a:shade val="88000"/>
                    <a:satMod val="110000"/>
                  </a:schemeClr>
                </a:solidFill>
                <a:prstDash val="solid"/>
              </a:ln>
              <a:solidFill>
                <a:srgbClr val="80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EG" sz="2400" b="1" i="0" u="none" strike="noStrike" cap="none" spc="0" normalizeH="0" baseline="0" dirty="0" smtClean="0">
                <a:ln w="10541" cmpd="sng">
                  <a:solidFill>
                    <a:schemeClr val="accent1">
                      <a:shade val="88000"/>
                      <a:satMod val="110000"/>
                    </a:schemeClr>
                  </a:solidFill>
                  <a:prstDash val="solid"/>
                </a:ln>
                <a:solidFill>
                  <a:schemeClr val="tx2">
                    <a:lumMod val="50000"/>
                  </a:schemeClr>
                </a:solidFill>
                <a:effectLst/>
                <a:latin typeface="Arial" pitchFamily="34" charset="0"/>
                <a:ea typeface="Times New Roman" pitchFamily="18" charset="0"/>
                <a:cs typeface="Arial" pitchFamily="34" charset="0"/>
              </a:rPr>
              <a:t>تستخدم ترمومترات توضع فوق زجاجات لقياس درجة حرارة الأعماق أشهر هذه الزجاجات زجاجة نانسن ، كما يوجد جهاز مسجل حرارة الأعماق.</a:t>
            </a:r>
            <a:endParaRPr kumimoji="0" lang="en-US" sz="2400" b="1" i="0" u="none" strike="noStrike" cap="none" spc="0" normalizeH="0" baseline="0" dirty="0" smtClean="0">
              <a:ln w="10541" cmpd="sng">
                <a:solidFill>
                  <a:schemeClr val="accent1">
                    <a:shade val="88000"/>
                    <a:satMod val="110000"/>
                  </a:schemeClr>
                </a:solidFill>
                <a:prstDash val="solid"/>
              </a:ln>
              <a:solidFill>
                <a:schemeClr val="tx2">
                  <a:lumMod val="50000"/>
                </a:schemeClr>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ar-EG" sz="2400" b="1" i="0" u="none" strike="noStrike" cap="none" spc="0" normalizeH="0" baseline="0" dirty="0" smtClean="0">
                <a:ln w="10541" cmpd="sng">
                  <a:solidFill>
                    <a:schemeClr val="accent1">
                      <a:shade val="88000"/>
                      <a:satMod val="110000"/>
                    </a:schemeClr>
                  </a:solidFill>
                  <a:prstDash val="solid"/>
                </a:ln>
                <a:solidFill>
                  <a:srgbClr val="FF0000"/>
                </a:solidFill>
                <a:effectLst/>
                <a:latin typeface="Arial" pitchFamily="34" charset="0"/>
                <a:ea typeface="Times New Roman" pitchFamily="18" charset="0"/>
                <a:cs typeface="Arial" pitchFamily="34" charset="0"/>
              </a:rPr>
              <a:t>يستخدم حالياً  خلية ضوئية داخل صندوق خاص ذا سطح زجاجى يتصل بجهاز لقياس التيار الكهربائى لقياس شفافية مياه البحار والمحيطات .</a:t>
            </a:r>
            <a:endParaRPr lang="en-US" sz="2400" b="1" cap="none" spc="0" dirty="0">
              <a:ln w="10541" cmpd="sng">
                <a:solidFill>
                  <a:schemeClr val="accent1">
                    <a:shade val="88000"/>
                    <a:satMod val="110000"/>
                  </a:schemeClr>
                </a:solidFill>
                <a:prstDash val="solid"/>
              </a:ln>
              <a:solidFill>
                <a:srgbClr val="FF0000"/>
              </a:solidFill>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9672" y="332656"/>
            <a:ext cx="5351145" cy="707886"/>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ar-EG"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أهمية دراسة البحار والمحيطات</a:t>
            </a:r>
            <a:endParaRPr lang="en-US"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Rectangle 2"/>
          <p:cNvSpPr/>
          <p:nvPr/>
        </p:nvSpPr>
        <p:spPr>
          <a:xfrm>
            <a:off x="5076056" y="1565949"/>
            <a:ext cx="3851920" cy="4370427"/>
          </a:xfrm>
          <a:prstGeom prst="rect">
            <a:avLst/>
          </a:prstGeom>
        </p:spPr>
        <p:style>
          <a:lnRef idx="1">
            <a:schemeClr val="accent6"/>
          </a:lnRef>
          <a:fillRef idx="3">
            <a:schemeClr val="accent6"/>
          </a:fillRef>
          <a:effectRef idx="2">
            <a:schemeClr val="accent6"/>
          </a:effectRef>
          <a:fontRef idx="minor">
            <a:schemeClr val="lt1"/>
          </a:fontRef>
        </p:style>
        <p:txBody>
          <a:bodyPr wrap="square">
            <a:spAutoFit/>
          </a:bodyPr>
          <a:lstStyle/>
          <a:p>
            <a:pPr algn="r" rtl="1"/>
            <a:r>
              <a:rPr lang="ar-EG" sz="3200" b="1" dirty="0">
                <a:solidFill>
                  <a:schemeClr val="tx1"/>
                </a:solidFill>
              </a:rPr>
              <a:t>استغلال بعض الكائنات البحرية </a:t>
            </a:r>
            <a:r>
              <a:rPr lang="en-US" b="1" dirty="0"/>
              <a:t/>
            </a:r>
            <a:br>
              <a:rPr lang="en-US" b="1" dirty="0"/>
            </a:br>
            <a:r>
              <a:rPr lang="ar-EG" sz="2800" b="1" i="1" u="sng" dirty="0">
                <a:solidFill>
                  <a:srgbClr val="800000"/>
                </a:solidFill>
              </a:rPr>
              <a:t>1.الأسماك والثدييات البحرية</a:t>
            </a:r>
            <a:r>
              <a:rPr lang="en-US" b="1" dirty="0"/>
              <a:t> </a:t>
            </a:r>
            <a:br>
              <a:rPr lang="en-US" b="1" dirty="0"/>
            </a:br>
            <a:r>
              <a:rPr lang="ar-EG" sz="2400" b="1" dirty="0"/>
              <a:t>تساهم الثروة السمكية في تطور الاقتصاد البشري، وتتركز المصايد العالمية أمام سواحل شمال شرق الولايات المتحدة الأمريكية، والسواحل الغربية لكندا والساحل الغربي لأمريكا الجنوبية، والسواحل الشرقية لأسيا</a:t>
            </a:r>
            <a:r>
              <a:rPr lang="en-US" sz="2400" b="1" dirty="0"/>
              <a:t>. </a:t>
            </a:r>
            <a:r>
              <a:rPr lang="en-US" b="1" dirty="0"/>
              <a:t/>
            </a:r>
            <a:br>
              <a:rPr lang="en-US" b="1" dirty="0"/>
            </a:br>
            <a:endParaRPr lang="en-US" dirty="0"/>
          </a:p>
        </p:txBody>
      </p:sp>
      <p:sp>
        <p:nvSpPr>
          <p:cNvPr id="6" name="Slide Number Placeholder 5"/>
          <p:cNvSpPr>
            <a:spLocks noGrp="1"/>
          </p:cNvSpPr>
          <p:nvPr>
            <p:ph type="sldNum" sz="quarter" idx="12"/>
          </p:nvPr>
        </p:nvSpPr>
        <p:spPr/>
        <p:txBody>
          <a:bodyPr/>
          <a:lstStyle/>
          <a:p>
            <a:fld id="{58C309C6-3293-46E2-9DE3-60E22E18FA26}" type="slidenum">
              <a:rPr lang="en-US" smtClean="0"/>
              <a:pPr/>
              <a:t>5</a:t>
            </a:fld>
            <a:endParaRPr lang="en-US"/>
          </a:p>
        </p:txBody>
      </p:sp>
      <p:sp>
        <p:nvSpPr>
          <p:cNvPr id="8" name="Footer Placeholder 7"/>
          <p:cNvSpPr>
            <a:spLocks noGrp="1"/>
          </p:cNvSpPr>
          <p:nvPr>
            <p:ph type="ftr" sz="quarter" idx="11"/>
          </p:nvPr>
        </p:nvSpPr>
        <p:spPr/>
        <p:txBody>
          <a:bodyPr/>
          <a:lstStyle/>
          <a:p>
            <a:r>
              <a:rPr lang="en-US" smtClean="0"/>
              <a:t>Prof.Azza Abdallah</a:t>
            </a:r>
            <a:endParaRPr lang="en-US"/>
          </a:p>
        </p:txBody>
      </p:sp>
      <p:sp>
        <p:nvSpPr>
          <p:cNvPr id="4" name="AutoShape 2" descr="أسماء بعض أنواع الأسماك - موقع محتوى"/>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Rectangle 8"/>
          <p:cNvSpPr/>
          <p:nvPr/>
        </p:nvSpPr>
        <p:spPr>
          <a:xfrm>
            <a:off x="460374" y="1615896"/>
            <a:ext cx="4052717" cy="432048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rtl="1"/>
            <a:r>
              <a:rPr lang="ar-EG" sz="2400" b="1" dirty="0" smtClean="0"/>
              <a:t>2.الطحالب</a:t>
            </a:r>
            <a:r>
              <a:rPr lang="en-US" sz="2400" b="1" dirty="0" smtClean="0"/>
              <a:t> </a:t>
            </a:r>
            <a:br>
              <a:rPr lang="en-US" sz="2400" b="1" dirty="0" smtClean="0"/>
            </a:br>
            <a:r>
              <a:rPr lang="ar-EG" sz="2400" b="1" dirty="0" smtClean="0"/>
              <a:t>يعتمد عليها غذاء رئيسياً في بعض الدول مثل اليابان.</a:t>
            </a:r>
          </a:p>
          <a:p>
            <a:pPr algn="just" rtl="1"/>
            <a:r>
              <a:rPr lang="ar-EG" sz="2400" b="1" dirty="0" smtClean="0"/>
              <a:t> يستخرج منها مادة الآجار</a:t>
            </a:r>
            <a:r>
              <a:rPr lang="en-US" sz="2400" b="1" dirty="0" smtClean="0"/>
              <a:t> Agar</a:t>
            </a:r>
            <a:r>
              <a:rPr lang="ar-EG" sz="2400" b="1" dirty="0" smtClean="0"/>
              <a:t>، والالجين</a:t>
            </a:r>
            <a:r>
              <a:rPr lang="en-US" sz="2400" b="1" dirty="0" smtClean="0"/>
              <a:t> </a:t>
            </a:r>
            <a:r>
              <a:rPr lang="en-US" sz="2400" b="1" dirty="0" err="1" smtClean="0"/>
              <a:t>Algin</a:t>
            </a:r>
            <a:r>
              <a:rPr lang="ar-EG" sz="2400" b="1" dirty="0" smtClean="0"/>
              <a:t>.</a:t>
            </a:r>
          </a:p>
          <a:p>
            <a:pPr algn="just" rtl="1"/>
            <a:r>
              <a:rPr lang="ar-EG" sz="2400" b="1" dirty="0" smtClean="0"/>
              <a:t>تستخدم مادة الآجار  في صنع أطباق الحلوى (الجيلي) والمسهلات الطبية ومركبات السلفا والفيتامينات.</a:t>
            </a:r>
          </a:p>
          <a:p>
            <a:pPr algn="just" rtl="1"/>
            <a:r>
              <a:rPr lang="ar-EG" sz="2400" b="1" dirty="0" smtClean="0"/>
              <a:t>تستخدم مادة الالجين (التي تتميز بلزوجتها وعدم مساميتها) في صناعة المواد والغطاءات غير المنفذة.</a:t>
            </a:r>
            <a:endParaRPr lang="en-US" sz="2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007496" y="954809"/>
            <a:ext cx="3923928" cy="341632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EG"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الإسفنج</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وهو حيوان بحري يعيش في المياه المدارية وشبه المدارية الدفيئة، والتي تتميز بارتفاع نسبة الملوحة بها، ويعيش في المياه الضحلة فيما بين 10 إلى 50 متراً. وتتركز المصايد الرئيسية للإسفنج ببعض سواحل الولايات المتحدة الأمريكية واليونان وجزر الهند الغربية وتونس ومصر.</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4644008" y="4437112"/>
            <a:ext cx="4287416"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lvl="0" algn="justLow" rtl="1" fontAlgn="base">
              <a:spcBef>
                <a:spcPct val="0"/>
              </a:spcBef>
              <a:spcAft>
                <a:spcPct val="0"/>
              </a:spcAft>
            </a:pPr>
            <a:r>
              <a:rPr kumimoji="0" lang="ar-EG"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اللؤلؤ</a:t>
            </a:r>
          </a:p>
          <a:p>
            <a:pPr lvl="0" algn="justLow" rtl="1" fontAlgn="base">
              <a:spcBef>
                <a:spcPct val="0"/>
              </a:spcBef>
              <a:spcAft>
                <a:spcPct val="0"/>
              </a:spcAft>
            </a:pPr>
            <a:r>
              <a:rPr kumimoji="0" lang="ar-EG"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ينتشر في المياه الدفيئة، التي ترتفع فيها نسبة الملوحة، وتمثل أشهر مناطق تكاثره في مياه البحر الأحمر، والخليج العربي، وبحر اليابان</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4644008" y="260648"/>
            <a:ext cx="3813865" cy="523220"/>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ar-EG" sz="2800" b="1" dirty="0" smtClean="0">
                <a:solidFill>
                  <a:schemeClr val="bg1"/>
                </a:solidFill>
              </a:rPr>
              <a:t>استغلال بعض الكائنات البحرية </a:t>
            </a:r>
            <a:endParaRPr lang="en-US" sz="2800" dirty="0">
              <a:solidFill>
                <a:schemeClr val="bg1"/>
              </a:solidFill>
            </a:endParaRPr>
          </a:p>
        </p:txBody>
      </p:sp>
      <p:sp>
        <p:nvSpPr>
          <p:cNvPr id="8" name="Slide Number Placeholder 7"/>
          <p:cNvSpPr>
            <a:spLocks noGrp="1"/>
          </p:cNvSpPr>
          <p:nvPr>
            <p:ph type="sldNum" sz="quarter" idx="12"/>
          </p:nvPr>
        </p:nvSpPr>
        <p:spPr/>
        <p:txBody>
          <a:bodyPr/>
          <a:lstStyle/>
          <a:p>
            <a:fld id="{58C309C6-3293-46E2-9DE3-60E22E18FA26}"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Prof.Azza Abdallah</a:t>
            </a:r>
            <a:endParaRPr lang="en-US"/>
          </a:p>
        </p:txBody>
      </p:sp>
      <p:sp>
        <p:nvSpPr>
          <p:cNvPr id="10" name="Rectangle 9"/>
          <p:cNvSpPr/>
          <p:nvPr/>
        </p:nvSpPr>
        <p:spPr>
          <a:xfrm>
            <a:off x="72008" y="783868"/>
            <a:ext cx="4572000" cy="5632311"/>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r" rtl="1"/>
            <a:r>
              <a:rPr lang="en-US" sz="2400" b="1" dirty="0"/>
              <a:t/>
            </a:r>
            <a:br>
              <a:rPr lang="en-US" sz="2400" b="1" dirty="0"/>
            </a:br>
            <a:r>
              <a:rPr lang="ar-EG" sz="2400" b="1" dirty="0">
                <a:solidFill>
                  <a:srgbClr val="FF0000"/>
                </a:solidFill>
              </a:rPr>
              <a:t>1.ملح الطعام</a:t>
            </a:r>
            <a:r>
              <a:rPr lang="en-US" sz="2400" b="1" dirty="0">
                <a:solidFill>
                  <a:srgbClr val="FF0000"/>
                </a:solidFill>
              </a:rPr>
              <a:t> </a:t>
            </a:r>
            <a:r>
              <a:rPr lang="en-US" sz="2400" b="1" dirty="0"/>
              <a:t/>
            </a:r>
            <a:br>
              <a:rPr lang="en-US" sz="2400" b="1" dirty="0"/>
            </a:br>
            <a:r>
              <a:rPr lang="ar-EG" sz="2400" b="1" dirty="0"/>
              <a:t>يُعد ملح الطعام (كلوريد الصوديوم) من أهم الأملاح الاقتصادية، التي يستخرجها الإنسان من مياه البحار. وتعد المياه الساحلية الضحلة، لكل من جزر الهند الغربية واليونان والصين والمكسيك ومصر من أغنى المناطق لاستخلاصه من مياه البحر</a:t>
            </a:r>
            <a:r>
              <a:rPr lang="en-US" sz="2400" b="1" dirty="0"/>
              <a:t>. </a:t>
            </a:r>
            <a:br>
              <a:rPr lang="en-US" sz="2400" b="1" dirty="0"/>
            </a:br>
            <a:r>
              <a:rPr lang="ar-EG" sz="2400" b="1" dirty="0"/>
              <a:t>2.</a:t>
            </a:r>
            <a:r>
              <a:rPr lang="ar-EG" sz="2400" b="1" dirty="0">
                <a:solidFill>
                  <a:srgbClr val="800000"/>
                </a:solidFill>
              </a:rPr>
              <a:t>اليود</a:t>
            </a:r>
            <a:r>
              <a:rPr lang="en-US" sz="2400" b="1" dirty="0">
                <a:solidFill>
                  <a:srgbClr val="800000"/>
                </a:solidFill>
              </a:rPr>
              <a:t> </a:t>
            </a:r>
            <a:r>
              <a:rPr lang="en-US" sz="2400" b="1" dirty="0"/>
              <a:t/>
            </a:r>
            <a:br>
              <a:rPr lang="en-US" sz="2400" b="1" dirty="0"/>
            </a:br>
            <a:r>
              <a:rPr lang="ar-EG" sz="2400" b="1" dirty="0"/>
              <a:t>وهو من أندر المعادن اللافلزية، وتعد الحيوانات البحرية الإسفنجية والمرجانية وبعض الأعشاب البحرية المصدر الرئيسي لليود، حيث يُختزن في أنسجتها بكميات كبيرة</a:t>
            </a:r>
            <a:r>
              <a:rPr lang="en-US" sz="2400" b="1" dirty="0"/>
              <a:t>. </a:t>
            </a:r>
            <a:br>
              <a:rPr lang="en-US" sz="2400" b="1" dirty="0"/>
            </a:br>
            <a:endParaRPr lang="en-US" sz="2400" b="1" dirty="0"/>
          </a:p>
        </p:txBody>
      </p:sp>
      <p:sp>
        <p:nvSpPr>
          <p:cNvPr id="11" name="Rectangle 10"/>
          <p:cNvSpPr/>
          <p:nvPr/>
        </p:nvSpPr>
        <p:spPr>
          <a:xfrm>
            <a:off x="287569" y="256433"/>
            <a:ext cx="4140877" cy="52322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r>
              <a:rPr lang="ar-EG" sz="2800" b="1" dirty="0" smtClean="0"/>
              <a:t>استخلاص بعض الأملاح والمعادن</a:t>
            </a:r>
            <a:r>
              <a:rPr lang="en-US" sz="2800" b="1" dirty="0" smtClean="0"/>
              <a:t>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856357"/>
            <a:ext cx="4572000" cy="6001643"/>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algn="r" rtl="1"/>
            <a:r>
              <a:rPr lang="ar-EG" sz="2400" b="1" i="1" u="sng" dirty="0" smtClean="0"/>
              <a:t>3.البروم</a:t>
            </a:r>
            <a:r>
              <a:rPr lang="en-US" sz="2400" b="1" i="1" u="sng" dirty="0" smtClean="0"/>
              <a:t> </a:t>
            </a:r>
            <a:r>
              <a:rPr lang="en-US" sz="2400" b="1" dirty="0" smtClean="0"/>
              <a:t/>
            </a:r>
            <a:br>
              <a:rPr lang="en-US" sz="2400" b="1" dirty="0" smtClean="0"/>
            </a:br>
            <a:r>
              <a:rPr lang="ar-EG" sz="2400" b="1" dirty="0" smtClean="0"/>
              <a:t>ويستخلص من مياه البحار، ويستخدم في صناعة مطافئ الحريق، والمواد الكيميائية الفوتوغرافية، والأصباغ، والمواد الكيميائية الحربية</a:t>
            </a:r>
            <a:r>
              <a:rPr lang="en-US" sz="2400" b="1" dirty="0" smtClean="0"/>
              <a:t>. </a:t>
            </a:r>
            <a:br>
              <a:rPr lang="en-US" sz="2400" b="1" dirty="0" smtClean="0"/>
            </a:br>
            <a:r>
              <a:rPr lang="ar-EG" sz="2400" b="1" i="1" u="sng" dirty="0" smtClean="0"/>
              <a:t>4.زيت البترول</a:t>
            </a:r>
            <a:r>
              <a:rPr lang="en-US" sz="2400" b="1" i="1" u="sng" dirty="0" smtClean="0"/>
              <a:t> </a:t>
            </a:r>
            <a:r>
              <a:rPr lang="en-US" sz="2400" b="1" dirty="0" smtClean="0"/>
              <a:t/>
            </a:r>
            <a:br>
              <a:rPr lang="en-US" sz="2400" b="1" dirty="0" smtClean="0"/>
            </a:br>
            <a:r>
              <a:rPr lang="ar-EG" sz="2400" b="1" dirty="0" smtClean="0"/>
              <a:t>ويتكون تبعاً لاندثار الكائنات البحرية وتراكمها فوق قاع البحر، ثم تُحلل هياكل هذه الكائنات تدريجياً إلى تلك المادة التي تشكل الحضارة البشرية الحديثة. ويتمثل توزيعه الجغرافي في الخليج العربي وخليج السويس، وبعض أجزاء الساحل الشمالي لأفريقيا، والبحر الأسود، وبحر قزوين، وبحر ماركيبو (فنزويلا)، وسواحل تكساس على خليج المكسيك</a:t>
            </a:r>
            <a:r>
              <a:rPr lang="en-US" sz="2400" b="1" dirty="0" smtClean="0"/>
              <a:t>. </a:t>
            </a:r>
            <a:br>
              <a:rPr lang="en-US" sz="2400" b="1" dirty="0" smtClean="0"/>
            </a:br>
            <a:endParaRPr lang="en-US" sz="2400" b="1" dirty="0"/>
          </a:p>
        </p:txBody>
      </p:sp>
      <p:sp>
        <p:nvSpPr>
          <p:cNvPr id="3" name="Rectangle 2"/>
          <p:cNvSpPr/>
          <p:nvPr/>
        </p:nvSpPr>
        <p:spPr>
          <a:xfrm>
            <a:off x="4139952" y="260648"/>
            <a:ext cx="4823756"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ar-EG" sz="3200" b="1" dirty="0" smtClean="0">
                <a:solidFill>
                  <a:srgbClr val="C00000"/>
                </a:solidFill>
              </a:rPr>
              <a:t>استخلاص بعض الأملاح والمعادن</a:t>
            </a:r>
            <a:r>
              <a:rPr lang="en-US" sz="3200" b="1" dirty="0" smtClean="0">
                <a:solidFill>
                  <a:srgbClr val="C00000"/>
                </a:solidFill>
              </a:rPr>
              <a:t> </a:t>
            </a:r>
            <a:endParaRPr lang="en-US" sz="3200" dirty="0">
              <a:solidFill>
                <a:srgbClr val="C00000"/>
              </a:solidFill>
            </a:endParaRPr>
          </a:p>
        </p:txBody>
      </p:sp>
      <p:pic>
        <p:nvPicPr>
          <p:cNvPr id="27650" name="Picture 2" descr="http://t1.gstatic.com/images?q=tbn:ANd9GcQ1ZBZSCORQgm7mNEEovrWH1g1eNzdTSbF2ajKS56CHpMn_lQkV"/>
          <p:cNvPicPr>
            <a:picLocks noChangeAspect="1" noChangeArrowheads="1"/>
          </p:cNvPicPr>
          <p:nvPr/>
        </p:nvPicPr>
        <p:blipFill>
          <a:blip r:embed="rId2" cstate="print"/>
          <a:srcRect/>
          <a:stretch>
            <a:fillRect/>
          </a:stretch>
        </p:blipFill>
        <p:spPr bwMode="auto">
          <a:xfrm>
            <a:off x="4932040" y="1412776"/>
            <a:ext cx="3744416" cy="2279899"/>
          </a:xfrm>
          <a:prstGeom prst="rect">
            <a:avLst/>
          </a:prstGeom>
          <a:noFill/>
          <a:ln w="28575">
            <a:solidFill>
              <a:schemeClr val="tx1"/>
            </a:solidFill>
          </a:ln>
        </p:spPr>
      </p:pic>
      <p:pic>
        <p:nvPicPr>
          <p:cNvPr id="27652" name="Picture 4" descr="http://t2.gstatic.com/images?q=tbn:ANd9GcR1qwNbzL9bAywf_uJiMIko95BoC0Kt0e-kdrEwcklU9EGwnWjl"/>
          <p:cNvPicPr>
            <a:picLocks noChangeAspect="1" noChangeArrowheads="1"/>
          </p:cNvPicPr>
          <p:nvPr/>
        </p:nvPicPr>
        <p:blipFill>
          <a:blip r:embed="rId3" cstate="print"/>
          <a:srcRect/>
          <a:stretch>
            <a:fillRect/>
          </a:stretch>
        </p:blipFill>
        <p:spPr bwMode="auto">
          <a:xfrm>
            <a:off x="5292080" y="4005064"/>
            <a:ext cx="3456384" cy="2448272"/>
          </a:xfrm>
          <a:prstGeom prst="rect">
            <a:avLst/>
          </a:prstGeom>
          <a:noFill/>
          <a:ln w="28575">
            <a:solidFill>
              <a:schemeClr val="tx1"/>
            </a:solidFill>
          </a:ln>
        </p:spPr>
      </p:pic>
      <p:sp>
        <p:nvSpPr>
          <p:cNvPr id="6" name="Slide Number Placeholder 5"/>
          <p:cNvSpPr>
            <a:spLocks noGrp="1"/>
          </p:cNvSpPr>
          <p:nvPr>
            <p:ph type="sldNum" sz="quarter" idx="12"/>
          </p:nvPr>
        </p:nvSpPr>
        <p:spPr/>
        <p:txBody>
          <a:bodyPr/>
          <a:lstStyle/>
          <a:p>
            <a:fld id="{58C309C6-3293-46E2-9DE3-60E22E18FA26}"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7864" y="56138"/>
            <a:ext cx="5616624" cy="680186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rtl="1"/>
            <a:r>
              <a:rPr lang="ar-EG" sz="2800" b="1" dirty="0"/>
              <a:t>إعذاب مياه البحر</a:t>
            </a:r>
            <a:r>
              <a:rPr lang="en-US" sz="2800" b="1" dirty="0"/>
              <a:t> </a:t>
            </a:r>
            <a:endParaRPr lang="ar-EG" sz="2800" b="1" dirty="0" smtClean="0"/>
          </a:p>
          <a:p>
            <a:pPr algn="r" rtl="1"/>
            <a:r>
              <a:rPr lang="en-US" sz="2400" b="1" dirty="0"/>
              <a:t/>
            </a:r>
            <a:br>
              <a:rPr lang="en-US" sz="2400" b="1" dirty="0"/>
            </a:br>
            <a:r>
              <a:rPr lang="ar-EG" sz="2400" b="1" dirty="0"/>
              <a:t>وتجري عملية إعذاب مياه البحر بعدة طرق منها</a:t>
            </a:r>
            <a:r>
              <a:rPr lang="en-US" sz="2400" b="1" dirty="0"/>
              <a:t>: </a:t>
            </a:r>
            <a:br>
              <a:rPr lang="en-US" sz="2400" b="1" dirty="0"/>
            </a:br>
            <a:r>
              <a:rPr lang="ar-EG" sz="2400" b="1" dirty="0"/>
              <a:t>1.</a:t>
            </a:r>
            <a:r>
              <a:rPr lang="ar-EG" sz="2400" b="1" i="1" u="sng" dirty="0"/>
              <a:t>التجميد</a:t>
            </a:r>
            <a:r>
              <a:rPr lang="en-US" sz="2400" b="1" i="1" u="sng" dirty="0"/>
              <a:t> </a:t>
            </a:r>
            <a:r>
              <a:rPr lang="en-US" sz="2400" b="1" dirty="0"/>
              <a:t/>
            </a:r>
            <a:br>
              <a:rPr lang="en-US" sz="2400" b="1" dirty="0"/>
            </a:br>
            <a:r>
              <a:rPr lang="ar-EG" sz="2400" b="1" dirty="0"/>
              <a:t>أي تبريد مياه البحر فجأة، ومن ثم تنفصل بلورات الثلج عن بلورات الملح، ثم يصهر الثلج للحصول على المياه العذبة</a:t>
            </a:r>
            <a:r>
              <a:rPr lang="en-US" sz="2400" b="1" dirty="0"/>
              <a:t>. </a:t>
            </a:r>
            <a:br>
              <a:rPr lang="en-US" sz="2400" b="1" dirty="0"/>
            </a:br>
            <a:r>
              <a:rPr lang="ar-EG" sz="2400" b="1" dirty="0"/>
              <a:t>2.ا</a:t>
            </a:r>
            <a:r>
              <a:rPr lang="ar-EG" sz="2400" b="1" i="1" u="sng" dirty="0"/>
              <a:t>لتقطير</a:t>
            </a:r>
            <a:r>
              <a:rPr lang="ar-EG" sz="2400" b="1" dirty="0"/>
              <a:t> </a:t>
            </a:r>
            <a:r>
              <a:rPr lang="en-US" sz="2400" b="1" dirty="0"/>
              <a:t/>
            </a:r>
            <a:br>
              <a:rPr lang="en-US" sz="2400" b="1" dirty="0"/>
            </a:br>
            <a:r>
              <a:rPr lang="ar-EG" sz="2400" b="1" dirty="0"/>
              <a:t>وذلك باستخدام الطاقة الشمسية أو مواد الوقود (الفحم والبترول).</a:t>
            </a:r>
            <a:r>
              <a:rPr lang="en-US" sz="2400" b="1" dirty="0"/>
              <a:t/>
            </a:r>
            <a:br>
              <a:rPr lang="en-US" sz="2400" b="1" dirty="0"/>
            </a:br>
            <a:r>
              <a:rPr lang="ar-EG" sz="2400" b="1" i="1" u="sng" dirty="0"/>
              <a:t>3.التحليل الغشائي الكهربائي</a:t>
            </a:r>
            <a:r>
              <a:rPr lang="en-US" sz="2400" b="1" i="1" u="sng" dirty="0"/>
              <a:t> </a:t>
            </a:r>
            <a:r>
              <a:rPr lang="en-US" sz="2400" b="1" dirty="0"/>
              <a:t/>
            </a:r>
            <a:br>
              <a:rPr lang="en-US" sz="2400" b="1" dirty="0"/>
            </a:br>
            <a:r>
              <a:rPr lang="ar-EG" sz="2400" b="1" dirty="0"/>
              <a:t>وذلك بتمرير تيار كهربائي في أوان تحتوي على مياه البحر بين أقطاب كهربائية، تعمل على استخلاص الملح من مياه البحر، ويصبح الماء بعد ذلك عذب المذاق</a:t>
            </a:r>
            <a:r>
              <a:rPr lang="en-US" sz="2400" b="1" dirty="0"/>
              <a:t>. </a:t>
            </a:r>
            <a:br>
              <a:rPr lang="en-US" sz="2400" b="1" dirty="0"/>
            </a:br>
            <a:r>
              <a:rPr lang="ar-EG" sz="2400" b="1" dirty="0"/>
              <a:t>ولا تتوقف أهمية جغرافية البحار والمحيطات على ما تساهم به في الحياة العملية، بل تمتد أهميتها للحياة العلمية أيضاً، إذ تهتم بدراسة نشأة البحار والمحيطات وخصائصها </a:t>
            </a:r>
            <a:r>
              <a:rPr lang="ar-EG" sz="2400" b="1" dirty="0" smtClean="0"/>
              <a:t>الطبيعية.</a:t>
            </a:r>
            <a:endParaRPr lang="en-US" sz="2400" b="1" dirty="0"/>
          </a:p>
        </p:txBody>
      </p:sp>
      <p:pic>
        <p:nvPicPr>
          <p:cNvPr id="29698" name="Picture 2" descr="http://t2.gstatic.com/images?q=tbn:ANd9GcTqQvnTGtIUnX0b8tzQt-PNCRqGCSxIBr3X9m3-AZuor1smgySj"/>
          <p:cNvPicPr>
            <a:picLocks noChangeAspect="1" noChangeArrowheads="1"/>
          </p:cNvPicPr>
          <p:nvPr/>
        </p:nvPicPr>
        <p:blipFill>
          <a:blip r:embed="rId2" cstate="print"/>
          <a:srcRect/>
          <a:stretch>
            <a:fillRect/>
          </a:stretch>
        </p:blipFill>
        <p:spPr bwMode="auto">
          <a:xfrm>
            <a:off x="467544" y="1052736"/>
            <a:ext cx="2552700" cy="1790701"/>
          </a:xfrm>
          <a:prstGeom prst="rect">
            <a:avLst/>
          </a:prstGeom>
          <a:noFill/>
        </p:spPr>
      </p:pic>
      <p:pic>
        <p:nvPicPr>
          <p:cNvPr id="29700" name="Picture 4" descr="http://t1.gstatic.com/images?q=tbn:ANd9GcQC_b8LY82BXW1H1Q34i-bGqn1PGeTE1rfCfCByUWKxD2pqagDQ2hOvdfgZ"/>
          <p:cNvPicPr>
            <a:picLocks noChangeAspect="1" noChangeArrowheads="1"/>
          </p:cNvPicPr>
          <p:nvPr/>
        </p:nvPicPr>
        <p:blipFill>
          <a:blip r:embed="rId3" cstate="print"/>
          <a:srcRect/>
          <a:stretch>
            <a:fillRect/>
          </a:stretch>
        </p:blipFill>
        <p:spPr bwMode="auto">
          <a:xfrm>
            <a:off x="179512" y="3501008"/>
            <a:ext cx="3024336" cy="2808312"/>
          </a:xfrm>
          <a:prstGeom prst="rect">
            <a:avLst/>
          </a:prstGeom>
          <a:noFill/>
        </p:spPr>
      </p:pic>
      <p:sp>
        <p:nvSpPr>
          <p:cNvPr id="5" name="Slide Number Placeholder 4"/>
          <p:cNvSpPr>
            <a:spLocks noGrp="1"/>
          </p:cNvSpPr>
          <p:nvPr>
            <p:ph type="sldNum" sz="quarter" idx="12"/>
          </p:nvPr>
        </p:nvSpPr>
        <p:spPr/>
        <p:txBody>
          <a:bodyPr/>
          <a:lstStyle/>
          <a:p>
            <a:fld id="{58C309C6-3293-46E2-9DE3-60E22E18FA26}"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1830" y="2967335"/>
            <a:ext cx="6420347" cy="923330"/>
          </a:xfrm>
          <a:prstGeom prst="rect">
            <a:avLst/>
          </a:prstGeom>
          <a:noFill/>
        </p:spPr>
        <p:txBody>
          <a:bodyPr wrap="none" lIns="91440" tIns="45720" rIns="91440" bIns="45720">
            <a:spAutoFit/>
          </a:bodyPr>
          <a:lstStyle/>
          <a:p>
            <a:pPr algn="ctr"/>
            <a:r>
              <a:rPr lang="ar-EG" sz="5400" b="1"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نشكركم على حسن الاستماع</a:t>
            </a:r>
            <a:endParaRPr lang="en-US" sz="5400" b="1"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Slide Number Placeholder 2"/>
          <p:cNvSpPr>
            <a:spLocks noGrp="1"/>
          </p:cNvSpPr>
          <p:nvPr>
            <p:ph type="sldNum" sz="quarter" idx="12"/>
          </p:nvPr>
        </p:nvSpPr>
        <p:spPr/>
        <p:txBody>
          <a:bodyPr/>
          <a:lstStyle/>
          <a:p>
            <a:fld id="{58C309C6-3293-46E2-9DE3-60E22E18FA26}" type="slidenum">
              <a:rPr lang="en-US" smtClean="0"/>
              <a:pPr/>
              <a:t>9</a:t>
            </a:fld>
            <a:endParaRPr lang="en-US"/>
          </a:p>
        </p:txBody>
      </p:sp>
      <p:sp>
        <p:nvSpPr>
          <p:cNvPr id="4" name="Footer Placeholder 3"/>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419</Words>
  <Application>Microsoft Office PowerPoint</Application>
  <PresentationFormat>On-screen Show (4:3)</PresentationFormat>
  <Paragraphs>64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96</cp:revision>
  <dcterms:created xsi:type="dcterms:W3CDTF">2012-02-07T04:08:10Z</dcterms:created>
  <dcterms:modified xsi:type="dcterms:W3CDTF">2021-01-02T12:40:19Z</dcterms:modified>
</cp:coreProperties>
</file>